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Source Code Pro"/>
      <p:regular r:id="rId20"/>
      <p:bold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bold.fntdata"/><Relationship Id="rId6" Type="http://schemas.openxmlformats.org/officeDocument/2006/relationships/slide" Target="slides/slide1.xml"/><Relationship Id="rId18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d81cd24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d81cd24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739764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739764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c4260cee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c4260cee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0b71df33_1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0b71df33_1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c4260ce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c4260ce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d81cd26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d81cd26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c4260ce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c4260ce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c4260cee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c4260cee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d4d1c4e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d4d1c4e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c4260ce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c4260ce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c4260cee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c4260cee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17.jpg"/><Relationship Id="rId7" Type="http://schemas.openxmlformats.org/officeDocument/2006/relationships/image" Target="../media/image22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5.jp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2.jpg"/><Relationship Id="rId5" Type="http://schemas.openxmlformats.org/officeDocument/2006/relationships/image" Target="../media/image11.jpg"/><Relationship Id="rId6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jpg"/><Relationship Id="rId6" Type="http://schemas.openxmlformats.org/officeDocument/2006/relationships/image" Target="../media/image10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25" y="1639350"/>
            <a:ext cx="4052050" cy="16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0" y="183600"/>
            <a:ext cx="2477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highlight>
                  <a:schemeClr val="accent6"/>
                </a:highlight>
              </a:rPr>
              <a:t>tecnologías</a:t>
            </a:r>
            <a:endParaRPr sz="4800">
              <a:highlight>
                <a:schemeClr val="accent6"/>
              </a:highlight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149" y="1451888"/>
            <a:ext cx="2723675" cy="120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12288" l="32490" r="27930" t="16517"/>
          <a:stretch/>
        </p:blipFill>
        <p:spPr>
          <a:xfrm>
            <a:off x="745925" y="1315612"/>
            <a:ext cx="1842251" cy="14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-9160" l="0" r="0" t="9160"/>
          <a:stretch/>
        </p:blipFill>
        <p:spPr>
          <a:xfrm>
            <a:off x="3739938" y="1224425"/>
            <a:ext cx="1664125" cy="1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6">
            <a:alphaModFix/>
          </a:blip>
          <a:srcRect b="21443" l="16247" r="11508" t="28931"/>
          <a:stretch/>
        </p:blipFill>
        <p:spPr>
          <a:xfrm>
            <a:off x="312275" y="3166100"/>
            <a:ext cx="2810274" cy="1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7">
            <a:alphaModFix/>
          </a:blip>
          <a:srcRect b="12641" l="11494" r="12075" t="10227"/>
          <a:stretch/>
        </p:blipFill>
        <p:spPr>
          <a:xfrm>
            <a:off x="6548650" y="2888550"/>
            <a:ext cx="2081675" cy="14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1350" y="3389300"/>
            <a:ext cx="2723675" cy="63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4304" l="0" r="0" t="4313"/>
          <a:stretch/>
        </p:blipFill>
        <p:spPr>
          <a:xfrm>
            <a:off x="0" y="0"/>
            <a:ext cx="9144000" cy="5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type="title"/>
          </p:nvPr>
        </p:nvSpPr>
        <p:spPr>
          <a:xfrm>
            <a:off x="0" y="0"/>
            <a:ext cx="51096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highlight>
                  <a:schemeClr val="accent6"/>
                </a:highlight>
              </a:rPr>
              <a:t>Cocina Viva en el Futuro</a:t>
            </a:r>
            <a:endParaRPr sz="4800">
              <a:highlight>
                <a:schemeClr val="accent6"/>
              </a:highlight>
            </a:endParaRPr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5304550" y="1061850"/>
            <a:ext cx="34596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3F3F3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Seguimiento nutricional del usuario, </a:t>
            </a:r>
            <a:r>
              <a:rPr b="1" lang="es" sz="2400">
                <a:solidFill>
                  <a:srgbClr val="F3F3F3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función</a:t>
            </a:r>
            <a:r>
              <a:rPr b="1" lang="es" sz="2400">
                <a:solidFill>
                  <a:srgbClr val="F3F3F3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" sz="2400">
                <a:solidFill>
                  <a:srgbClr val="F3F3F3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nutrivida</a:t>
            </a:r>
            <a:r>
              <a:rPr b="1" lang="es" sz="2400">
                <a:solidFill>
                  <a:srgbClr val="F3F3F3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2400">
              <a:solidFill>
                <a:srgbClr val="F3F3F3"/>
              </a:solidFill>
              <a:highlight>
                <a:srgbClr val="000000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5109600" y="2985650"/>
            <a:ext cx="33189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3F3F3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Integración con google maps, para encontrar un lugar óptimo de compra.</a:t>
            </a:r>
            <a:endParaRPr b="1" sz="2400">
              <a:solidFill>
                <a:srgbClr val="F3F3F3"/>
              </a:solidFill>
              <a:highlight>
                <a:srgbClr val="000000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75" name="Google Shape;175;p23"/>
          <p:cNvSpPr txBox="1"/>
          <p:nvPr/>
        </p:nvSpPr>
        <p:spPr>
          <a:xfrm>
            <a:off x="825000" y="1296975"/>
            <a:ext cx="3459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3F3F3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Aplicación móvil nativa.</a:t>
            </a:r>
            <a:endParaRPr b="1" sz="2400">
              <a:solidFill>
                <a:srgbClr val="F3F3F3"/>
              </a:solidFill>
              <a:highlight>
                <a:srgbClr val="000000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858000" y="2548650"/>
            <a:ext cx="3393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400">
                <a:solidFill>
                  <a:srgbClr val="F3F3F3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Lista del shopping generada de manera dinámica con lo faltante.</a:t>
            </a:r>
            <a:endParaRPr b="1" sz="2400">
              <a:solidFill>
                <a:srgbClr val="F3F3F3"/>
              </a:solidFill>
              <a:highlight>
                <a:srgbClr val="000000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/>
        </p:nvSpPr>
        <p:spPr>
          <a:xfrm>
            <a:off x="689325" y="3552725"/>
            <a:ext cx="80334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omfortaa"/>
                <a:ea typeface="Comfortaa"/>
                <a:cs typeface="Comfortaa"/>
                <a:sym typeface="Comfortaa"/>
              </a:rPr>
              <a:t>                                                                     </a:t>
            </a:r>
            <a:r>
              <a:rPr lang="es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r>
              <a:rPr lang="es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rPr>
              <a:t>racias...</a:t>
            </a:r>
            <a:endParaRPr sz="3600">
              <a:solidFill>
                <a:srgbClr val="E6913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25" y="917650"/>
            <a:ext cx="72009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10800000">
            <a:off x="-10826" y="0"/>
            <a:ext cx="91561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33525" y="3245000"/>
            <a:ext cx="80334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Source Code Pro"/>
                <a:ea typeface="Source Code Pro"/>
                <a:cs typeface="Source Code Pro"/>
                <a:sym typeface="Source Code Pro"/>
              </a:rPr>
              <a:t>                                                                     </a:t>
            </a:r>
            <a:endParaRPr sz="3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20821" l="37757" r="21071" t="23801"/>
          <a:stretch/>
        </p:blipFill>
        <p:spPr>
          <a:xfrm>
            <a:off x="1101951" y="1933787"/>
            <a:ext cx="1800000" cy="1800000"/>
          </a:xfrm>
          <a:prstGeom prst="ellipse">
            <a:avLst/>
          </a:prstGeom>
          <a:noFill/>
          <a:ln cap="flat" cmpd="sng" w="28575">
            <a:solidFill>
              <a:srgbClr val="0D6C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4"/>
          <p:cNvSpPr txBox="1"/>
          <p:nvPr/>
        </p:nvSpPr>
        <p:spPr>
          <a:xfrm>
            <a:off x="1035550" y="3878177"/>
            <a:ext cx="16167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FLORENCIA 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ALVAREZ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796175" y="3915805"/>
            <a:ext cx="1616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MATIAS 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RIVERO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556800" y="3946098"/>
            <a:ext cx="1616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JUAN PABLO RAMIREZ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28021" l="0" r="23576" t="0"/>
          <a:stretch/>
        </p:blipFill>
        <p:spPr>
          <a:xfrm>
            <a:off x="6399350" y="1969100"/>
            <a:ext cx="1800000" cy="1800000"/>
          </a:xfrm>
          <a:prstGeom prst="ellipse">
            <a:avLst/>
          </a:prstGeom>
          <a:noFill/>
          <a:ln cap="flat" cmpd="sng" w="28575">
            <a:solidFill>
              <a:srgbClr val="0D6C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4525" y="1933775"/>
            <a:ext cx="1800000" cy="1800000"/>
          </a:xfrm>
          <a:prstGeom prst="ellipse">
            <a:avLst/>
          </a:prstGeom>
          <a:noFill/>
          <a:ln cap="flat" cmpd="sng" w="28575">
            <a:solidFill>
              <a:srgbClr val="0D6C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4"/>
          <p:cNvSpPr txBox="1"/>
          <p:nvPr/>
        </p:nvSpPr>
        <p:spPr>
          <a:xfrm>
            <a:off x="1543050" y="551975"/>
            <a:ext cx="37386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0" y="18600"/>
            <a:ext cx="1404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accent1"/>
                </a:solidFill>
                <a:highlight>
                  <a:schemeClr val="accent6"/>
                </a:highlight>
                <a:latin typeface="Amatic SC"/>
                <a:ea typeface="Amatic SC"/>
                <a:cs typeface="Amatic SC"/>
                <a:sym typeface="Amatic SC"/>
              </a:rPr>
              <a:t>EQUIPO</a:t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41074" cy="5416875"/>
          </a:xfrm>
          <a:prstGeom prst="rect">
            <a:avLst/>
          </a:prstGeom>
          <a:noFill/>
          <a:ln cap="flat" cmpd="sng" w="9525">
            <a:solidFill>
              <a:srgbClr val="2E2E2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0" y="94150"/>
            <a:ext cx="2268000" cy="8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highlight>
                  <a:schemeClr val="accent6"/>
                </a:highlight>
              </a:rPr>
              <a:t>El Problema</a:t>
            </a:r>
            <a:endParaRPr sz="4800">
              <a:highlight>
                <a:schemeClr val="accent6"/>
              </a:highlight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5242650" y="3468125"/>
            <a:ext cx="3739500" cy="1085700"/>
          </a:xfrm>
          <a:prstGeom prst="rect">
            <a:avLst/>
          </a:prstGeom>
          <a:solidFill>
            <a:srgbClr val="2E2E2E"/>
          </a:solidFill>
          <a:ln cap="flat" cmpd="sng" w="9525">
            <a:solidFill>
              <a:srgbClr val="2E2E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9.500</a:t>
            </a:r>
            <a:r>
              <a:rPr b="1" lang="e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toneladas de alimentoS desperdiciados 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0" y="184200"/>
            <a:ext cx="2246400" cy="7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highlight>
                  <a:schemeClr val="accent6"/>
                </a:highlight>
              </a:rPr>
              <a:t>El Problema</a:t>
            </a:r>
            <a:endParaRPr sz="4800">
              <a:highlight>
                <a:schemeClr val="accent6"/>
              </a:highlight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 rot="1102">
            <a:off x="6276975" y="4391249"/>
            <a:ext cx="2808000" cy="669900"/>
          </a:xfrm>
          <a:prstGeom prst="rect">
            <a:avLst/>
          </a:prstGeom>
          <a:solidFill>
            <a:srgbClr val="2E2E2E"/>
          </a:solidFill>
          <a:ln cap="flat" cmpd="sng" w="9525">
            <a:solidFill>
              <a:srgbClr val="2E2E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Poco tiempo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1880075" y="0"/>
            <a:ext cx="5468100" cy="5143500"/>
          </a:xfrm>
          <a:prstGeom prst="parallelogram">
            <a:avLst>
              <a:gd fmla="val 35276" name="adj"/>
            </a:avLst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 rot="5400000">
            <a:off x="1003325" y="3053800"/>
            <a:ext cx="6183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E2E2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-152400" y="152400"/>
            <a:ext cx="5713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highlight>
                  <a:schemeClr val="accent6"/>
                </a:highlight>
              </a:rPr>
              <a:t>¿</a:t>
            </a:r>
            <a:r>
              <a:rPr lang="es" sz="4800">
                <a:highlight>
                  <a:schemeClr val="accent6"/>
                </a:highlight>
              </a:rPr>
              <a:t>Cómo Funciona Cocina Viva?</a:t>
            </a:r>
            <a:endParaRPr sz="4800">
              <a:highlight>
                <a:schemeClr val="accent6"/>
              </a:highlight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63" y="1851748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77" y="35446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988" y="2220125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15625" y="1233450"/>
            <a:ext cx="2393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CARGA EL INVENTARIO DE TU COCINA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375150" y="1234925"/>
            <a:ext cx="25686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SELECCIONA LOS INGREDIENTES CON LOS QUE QUERÈS COCINAR Y BUSCA RECETAS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708750" y="1340850"/>
            <a:ext cx="1734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COCINÀ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8226475" y="3324925"/>
            <a:ext cx="44958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8700" y="2220125"/>
            <a:ext cx="1799999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950" y="-43875"/>
            <a:ext cx="9242949" cy="5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type="title"/>
          </p:nvPr>
        </p:nvSpPr>
        <p:spPr>
          <a:xfrm>
            <a:off x="0" y="0"/>
            <a:ext cx="20187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highlight>
                  <a:schemeClr val="accent6"/>
                </a:highlight>
              </a:rPr>
              <a:t>Beneficios</a:t>
            </a:r>
            <a:endParaRPr sz="4800">
              <a:highlight>
                <a:schemeClr val="accent6"/>
              </a:highlight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228675"/>
            <a:ext cx="4520700" cy="34788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Ahorro de dinero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Menos tiempo dedicado a cocinar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3F3F3"/>
                </a:solidFill>
              </a:rPr>
              <a:t>Mejorar los hábitos alimenticios.</a:t>
            </a:r>
            <a:endParaRPr sz="18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3F3F3"/>
                </a:solidFill>
              </a:rPr>
              <a:t>Menor desperdicio de comida.</a:t>
            </a:r>
            <a:endParaRPr sz="18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5036200" y="1871425"/>
            <a:ext cx="3535800" cy="281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D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480125" y="1871425"/>
            <a:ext cx="3898800" cy="281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D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1143625" y="2078163"/>
            <a:ext cx="2332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Promoción</a:t>
            </a: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 Inicial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0" y="0"/>
            <a:ext cx="2265900" cy="80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accent6"/>
                </a:highlight>
              </a:rPr>
              <a:t>Financiación</a:t>
            </a:r>
            <a:endParaRPr>
              <a:highlight>
                <a:schemeClr val="accent6"/>
              </a:highlight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825" y="272282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00" y="2719852"/>
            <a:ext cx="1364822" cy="8962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6194200" y="2012425"/>
            <a:ext cx="1219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Premium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000" y="272282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7275" y="2828999"/>
            <a:ext cx="1079999" cy="10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5033650" y="3838025"/>
            <a:ext cx="1624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Pago Mensual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38763" y="3745575"/>
            <a:ext cx="10101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1 Mes Gratis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209550" y="3838025"/>
            <a:ext cx="1768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Descuentos los siguientes meses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960350" y="3838025"/>
            <a:ext cx="12198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Acceso total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241075" y="881275"/>
            <a:ext cx="4137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Modelo de negocio freemium, con </a:t>
            </a: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suscripción</a:t>
            </a: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 mensual.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 title="                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50" y="243850"/>
            <a:ext cx="8584074" cy="484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0" y="0"/>
            <a:ext cx="1434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accent1"/>
                </a:solidFill>
                <a:highlight>
                  <a:schemeClr val="accent6"/>
                </a:highlight>
                <a:latin typeface="Amatic SC"/>
                <a:ea typeface="Amatic SC"/>
                <a:cs typeface="Amatic SC"/>
                <a:sym typeface="Amatic SC"/>
              </a:rPr>
              <a:t>COSTOS</a:t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2108675" y="0"/>
            <a:ext cx="5066400" cy="5143500"/>
          </a:xfrm>
          <a:prstGeom prst="parallelogram">
            <a:avLst>
              <a:gd fmla="val 35276" name="adj"/>
            </a:avLst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0" y="183600"/>
            <a:ext cx="2477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highlight>
                  <a:schemeClr val="accent6"/>
                </a:highlight>
              </a:rPr>
              <a:t>Competencia</a:t>
            </a:r>
            <a:endParaRPr sz="4800">
              <a:highlight>
                <a:schemeClr val="accent6"/>
              </a:highlight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080000"/>
            <a:ext cx="198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000" y="1068550"/>
            <a:ext cx="198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324650" y="2120700"/>
            <a:ext cx="2347800" cy="28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Búsqueda</a:t>
            </a: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 de recetas por ingredientes.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Seguimiento de los ingredientes del usuario.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Recetas clasificadas por tipo (vegetarianas, lights, celicas,etc).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Lista para el supermercado.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487175" y="2203800"/>
            <a:ext cx="23472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Búsqueda de recetas por ingredientes.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Seguimiento de los ingredientes del usuario.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Recetas clasificadas por tipo (vegetarianas, lights, celicas,etc).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Lista para el supermercado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6868925" y="2131025"/>
            <a:ext cx="2347200" cy="21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Búsqueda de recetas por ingredientes.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Seguimiento de los ingredientes del usuario.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Recetas clasificadas por tipo (vegetarianas, lights, celicas,etc).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fortaa"/>
                <a:ea typeface="Comfortaa"/>
                <a:cs typeface="Comfortaa"/>
                <a:sym typeface="Comfortaa"/>
              </a:rPr>
              <a:t>Lista para el supermercado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072" y="2661697"/>
            <a:ext cx="177575" cy="1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7" y="4132272"/>
            <a:ext cx="177575" cy="1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110" y="2839285"/>
            <a:ext cx="177575" cy="1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097" y="2313035"/>
            <a:ext cx="177574" cy="1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097" y="3365535"/>
            <a:ext cx="177574" cy="1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072" y="3308197"/>
            <a:ext cx="177574" cy="1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072" y="2229572"/>
            <a:ext cx="177574" cy="1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1347" y="2313022"/>
            <a:ext cx="177574" cy="1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1347" y="4053247"/>
            <a:ext cx="177574" cy="1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1347" y="2839285"/>
            <a:ext cx="177574" cy="1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1347" y="3365522"/>
            <a:ext cx="177574" cy="1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6075" y="1144741"/>
            <a:ext cx="198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110" y="4132285"/>
            <a:ext cx="177575" cy="1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